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74" r:id="rId2"/>
    <p:sldId id="256" r:id="rId3"/>
    <p:sldId id="273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F03FB-34D6-E349-B388-F49A76B6E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f3f7efd3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f3f7efd3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3f7efd3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f3f7efd3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f41e2e1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f41e2e1d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e3b4365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e3b4365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e3b4365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e3b4365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3f7efd3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3f7efd3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41e2e1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41e2e1d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3f7efd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3f7efd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3f7efd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3f7efd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6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3f7efd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3f7efd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8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3f7efd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3f7efd3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3f7efd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3f7efd3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f3f7efd3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f3f7efd3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f3f7efd3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f3f7efd3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f41e2e1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f41e2e1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irschnerj2@vc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lis.virginia.gov/vacode/title23.1/chapter13/section23.1-130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lis.virginia.gov/vacode/title23.1/chapter13/section23.1-130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802" r="3415" b="780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powerpoint_template_cove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b="4996"/>
          <a:stretch/>
        </p:blipFill>
        <p:spPr>
          <a:xfrm>
            <a:off x="0" y="-45993"/>
            <a:ext cx="9144000" cy="46712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9222" y="922763"/>
            <a:ext cx="8671169" cy="110251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Textbook Adoptions and Sales</a:t>
            </a:r>
            <a:endParaRPr lang="en-US" sz="40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469" y="2202418"/>
            <a:ext cx="32993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T. Arroyo, Office of the Provost</a:t>
            </a:r>
          </a:p>
          <a:p>
            <a:r>
              <a:rPr lang="en-US" dirty="0" smtClean="0"/>
              <a:t>Hillary Miller, VCU Libraries</a:t>
            </a:r>
          </a:p>
          <a:p>
            <a:r>
              <a:rPr lang="en-US" dirty="0" smtClean="0"/>
              <a:t>Bernard Hamm, Registrar</a:t>
            </a:r>
          </a:p>
          <a:p>
            <a:endParaRPr lang="en-US" dirty="0"/>
          </a:p>
          <a:p>
            <a:r>
              <a:rPr lang="en-US" dirty="0" smtClean="0"/>
              <a:t>September 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Open Course Content 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Open means not bound by traditional copyright restrictions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use, customize, and share resources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Not just textbooks--any type of materials used for teaching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Libraries can help you...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Find</a:t>
            </a:r>
            <a:r>
              <a:rPr lang="en" sz="2200"/>
              <a:t> open, no-cost, or library-licensed materials like ebooks with unlimited simultaneous users.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Create</a:t>
            </a:r>
            <a:r>
              <a:rPr lang="en" sz="2200"/>
              <a:t> and share original works, customized resources, or ancillaries like test banks.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Libraries can help you...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Evaluate</a:t>
            </a:r>
            <a:r>
              <a:rPr lang="en" sz="2200"/>
              <a:t> the quality of open materials to meet your needs for high-quality resources. 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Assess</a:t>
            </a:r>
            <a:r>
              <a:rPr lang="en" sz="2200"/>
              <a:t> students’ perception of materials and the impact on their performance.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Affordable Course Content Awards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Funding for adopting, customizing, or creating content</a:t>
            </a:r>
            <a:endParaRPr sz="22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Past year funded $3,000 to $15,000 per project</a:t>
            </a:r>
            <a:endParaRPr sz="18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Project support from VCU Libraries, ALT Lab, CTLE, Academic Technologies, and Barnes &amp; Noble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Offered yearly; new awards cycle in spring 2020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Over 3 years, 18 projects funded with $100,000</a:t>
            </a:r>
            <a:endParaRPr sz="22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Course Redesign Grants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Funding up to $30,000 for adopting, customizing, or creating content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Focus on high-enrollment courses, high-cost textbooks replaced, department-level or multi-institution initiatives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Yearly awards; upcoming deadline is September 30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VCU Libraries can help with applications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Last cycle, 17 projects funded with $240,000</a:t>
            </a:r>
            <a:endParaRPr sz="22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319" y="3439425"/>
            <a:ext cx="2746975" cy="13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/>
              <a:t>go.vcu.edu/textbooksavings</a:t>
            </a:r>
            <a:endParaRPr sz="4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Contact Jessica Kirschner, Open Educational Resources Librarian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5"/>
                </a:solidFill>
                <a:hlinkClick r:id="rId3"/>
              </a:rPr>
              <a:t>kirschnerj2@vcu.edu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Here to help you find, create, evaluate, assess, or share open and affordable course content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Available for consultations (in person or via email), meetings, or workshops</a:t>
            </a:r>
            <a:endParaRPr sz="2200"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1971" y="163550"/>
            <a:ext cx="8586439" cy="4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0195" y="223024"/>
            <a:ext cx="8720254" cy="4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Policy: Textbook Adoptions and Sales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61363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 smtClean="0"/>
              <a:t>Substantial revision: Condenses two existing textbook policies into one policy for simplicity and clarity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dirty="0" smtClean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 smtClean="0"/>
              <a:t>Introduces new policy specifics and procedures 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dirty="0" smtClean="0"/>
          </a:p>
          <a:p>
            <a:pPr lvl="1" indent="-368300">
              <a:spcBef>
                <a:spcPts val="0"/>
              </a:spcBef>
              <a:buSzPts val="2200"/>
              <a:buFont typeface="Wingdings" panose="05000000000000000000" pitchFamily="2" charset="2"/>
              <a:buChar char="ü"/>
            </a:pPr>
            <a:r>
              <a:rPr lang="en" sz="1800" dirty="0" smtClean="0"/>
              <a:t>Satisfies federal and state </a:t>
            </a:r>
            <a:r>
              <a:rPr lang="en" sz="1800" dirty="0" smtClean="0"/>
              <a:t>requirements (e.g., </a:t>
            </a:r>
            <a:r>
              <a:rPr lang="en" sz="1800" dirty="0" smtClean="0">
                <a:hlinkClick r:id="rId3"/>
              </a:rPr>
              <a:t>VA code </a:t>
            </a:r>
            <a:r>
              <a:rPr lang="en-US" dirty="0">
                <a:hlinkClick r:id="rId3"/>
              </a:rPr>
              <a:t>§ </a:t>
            </a:r>
            <a:r>
              <a:rPr lang="en-US" dirty="0" smtClean="0">
                <a:hlinkClick r:id="rId3"/>
              </a:rPr>
              <a:t>23.1-1308</a:t>
            </a:r>
            <a:r>
              <a:rPr lang="en" sz="1800" dirty="0" smtClean="0"/>
              <a:t>)</a:t>
            </a:r>
            <a:endParaRPr lang="en" sz="1800" dirty="0" smtClean="0"/>
          </a:p>
          <a:p>
            <a:pPr marL="546100" lvl="1" indent="0">
              <a:spcBef>
                <a:spcPts val="0"/>
              </a:spcBef>
              <a:buSzPts val="2200"/>
              <a:buNone/>
            </a:pPr>
            <a:endParaRPr lang="en" sz="1800" dirty="0" smtClean="0"/>
          </a:p>
          <a:p>
            <a:pPr lvl="1" indent="-368300">
              <a:spcBef>
                <a:spcPts val="0"/>
              </a:spcBef>
              <a:buSzPts val="2200"/>
              <a:buFont typeface="Wingdings" panose="05000000000000000000" pitchFamily="2" charset="2"/>
              <a:buChar char="ü"/>
            </a:pPr>
            <a:r>
              <a:rPr lang="en" sz="1800" dirty="0" smtClean="0"/>
              <a:t>Responds to emerging issues affecting faculty and students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294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Significant new legal requirement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940904"/>
            <a:ext cx="8520600" cy="3330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dirty="0" smtClean="0"/>
              <a:t>Public institutions of higher education must “identify </a:t>
            </a:r>
            <a:r>
              <a:rPr lang="en-US" dirty="0"/>
              <a:t>conspicuously in the online course catalogue or registration system, as soon as practicable after the necessary information becomes available, each course for which the instructor exclusively uses no-cost course materials or low-cost course materials</a:t>
            </a:r>
            <a:r>
              <a:rPr lang="en-US" dirty="0" smtClean="0"/>
              <a:t>.”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" dirty="0">
                <a:hlinkClick r:id="rId3"/>
              </a:rPr>
              <a:t>VA code </a:t>
            </a:r>
            <a:r>
              <a:rPr lang="en-US" dirty="0">
                <a:hlinkClick r:id="rId3"/>
              </a:rPr>
              <a:t>§ 23.1-1308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mark low-cost and no-cost courses?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Textbook costs impact student success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Increase transparency; students can make more informed decisions 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Increase student agency; students have more control over their academic career and success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7303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Open and Affordable Course Materials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Requires same process as traditional (commercial) textbooks</a:t>
            </a:r>
            <a:endParaRPr sz="2200"/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Find, evaluate, use</a:t>
            </a:r>
            <a:endParaRPr sz="2200"/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Customize</a:t>
            </a:r>
            <a:endParaRPr sz="2200"/>
          </a:p>
          <a:p>
            <a:pPr marL="91440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Create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Main difference is the source of the resources and the cost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Open and Affordable Course Content?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Equitable, day-one access for all students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faculty freedom to customize materials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engaging learning experiences for students by using customized materials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Improved student success, especially for those who are from historically underserved groups, first generation, part-time or Pell grant recipients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Libraries Ebooks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Available to students free of charge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May be the same book you’re already using in class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Some ebooks have unlimited simultaneous users, meaning all students have access</a:t>
            </a:r>
            <a:endParaRPr sz="22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405" y="4236600"/>
            <a:ext cx="3373543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Faculty can select from: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Open access books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Currently owned ebooks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Ebooks available for preview and purchase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Funds come from VIVA, not you, your department, or VCU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VIVA Faculty Textbook Portal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319" y="3439425"/>
            <a:ext cx="2746975" cy="13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Faculty Textbook Portal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Students can: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Simultaneously access the book online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Download the book to their devices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1600"/>
              </a:spcAft>
              <a:buSzPts val="2200"/>
              <a:buChar char="•"/>
            </a:pPr>
            <a:r>
              <a:rPr lang="en" sz="2200"/>
              <a:t>Print chapters </a:t>
            </a:r>
            <a:endParaRPr sz="22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319" y="3439425"/>
            <a:ext cx="2746975" cy="13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593</Words>
  <Application>Microsoft Office PowerPoint</Application>
  <PresentationFormat>On-screen Show (16:9)</PresentationFormat>
  <Paragraphs>79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Simple Light</vt:lpstr>
      <vt:lpstr>Textbook Adoptions and Sales</vt:lpstr>
      <vt:lpstr>Policy: Textbook Adoptions and Sales</vt:lpstr>
      <vt:lpstr>Significant new legal requirement</vt:lpstr>
      <vt:lpstr>Why mark low-cost and no-cost courses?</vt:lpstr>
      <vt:lpstr>Using Open and Affordable Course Materials</vt:lpstr>
      <vt:lpstr>Why Use Open and Affordable Course Content?</vt:lpstr>
      <vt:lpstr>VCU Libraries Ebooks</vt:lpstr>
      <vt:lpstr>VIVA Faculty Textbook Portal </vt:lpstr>
      <vt:lpstr>VIVA Faculty Textbook Portal</vt:lpstr>
      <vt:lpstr>Using Open Course Content </vt:lpstr>
      <vt:lpstr>VCU Libraries can help you...</vt:lpstr>
      <vt:lpstr>VCU Libraries can help you...</vt:lpstr>
      <vt:lpstr>VCU Affordable Course Content Awards</vt:lpstr>
      <vt:lpstr>VIVA Course Redesign Grants</vt:lpstr>
      <vt:lpstr>PowerPoint Presentation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mark low-cost and no-cost courses?</dc:title>
  <cp:lastModifiedBy>Andrew Arroyo</cp:lastModifiedBy>
  <cp:revision>20</cp:revision>
  <dcterms:modified xsi:type="dcterms:W3CDTF">2019-09-03T18:48:29Z</dcterms:modified>
</cp:coreProperties>
</file>